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Rodrigo da Silva" userId="b91f678e97e8fbac" providerId="LiveId" clId="{1C7906AA-602F-4739-8062-BDC668C0DF96}"/>
    <pc:docChg chg="undo custSel addSld modSld">
      <pc:chgData name="Thiago Rodrigo da Silva" userId="b91f678e97e8fbac" providerId="LiveId" clId="{1C7906AA-602F-4739-8062-BDC668C0DF96}" dt="2023-11-13T11:32:58.438" v="520" actId="1076"/>
      <pc:docMkLst>
        <pc:docMk/>
      </pc:docMkLst>
      <pc:sldChg chg="addSp delSp modSp mod modNotes">
        <pc:chgData name="Thiago Rodrigo da Silva" userId="b91f678e97e8fbac" providerId="LiveId" clId="{1C7906AA-602F-4739-8062-BDC668C0DF96}" dt="2023-11-10T20:11:57.010" v="439" actId="20577"/>
        <pc:sldMkLst>
          <pc:docMk/>
          <pc:sldMk cId="0" sldId="257"/>
        </pc:sldMkLst>
        <pc:spChg chg="add del mod">
          <ac:chgData name="Thiago Rodrigo da Silva" userId="b91f678e97e8fbac" providerId="LiveId" clId="{1C7906AA-602F-4739-8062-BDC668C0DF96}" dt="2023-11-10T19:44:40.428" v="4" actId="478"/>
          <ac:spMkLst>
            <pc:docMk/>
            <pc:sldMk cId="0" sldId="257"/>
            <ac:spMk id="3" creationId="{596D5791-909B-19B4-195A-C7F2C4AE288A}"/>
          </ac:spMkLst>
        </pc:spChg>
        <pc:spChg chg="add mod">
          <ac:chgData name="Thiago Rodrigo da Silva" userId="b91f678e97e8fbac" providerId="LiveId" clId="{1C7906AA-602F-4739-8062-BDC668C0DF96}" dt="2023-11-10T20:11:57.010" v="439" actId="20577"/>
          <ac:spMkLst>
            <pc:docMk/>
            <pc:sldMk cId="0" sldId="257"/>
            <ac:spMk id="4" creationId="{B019D60F-0399-DD92-B6CA-1C213F63FEE6}"/>
          </ac:spMkLst>
        </pc:spChg>
        <pc:picChg chg="add del mod">
          <ac:chgData name="Thiago Rodrigo da Silva" userId="b91f678e97e8fbac" providerId="LiveId" clId="{1C7906AA-602F-4739-8062-BDC668C0DF96}" dt="2023-11-10T19:42:50.235" v="1" actId="478"/>
          <ac:picMkLst>
            <pc:docMk/>
            <pc:sldMk cId="0" sldId="257"/>
            <ac:picMk id="2" creationId="{34A60799-1FFB-960F-17EC-CA76936E5D45}"/>
          </ac:picMkLst>
        </pc:picChg>
      </pc:sldChg>
      <pc:sldChg chg="addSp delSp modSp add mod">
        <pc:chgData name="Thiago Rodrigo da Silva" userId="b91f678e97e8fbac" providerId="LiveId" clId="{1C7906AA-602F-4739-8062-BDC668C0DF96}" dt="2023-11-10T19:54:10.464" v="434" actId="1076"/>
        <pc:sldMkLst>
          <pc:docMk/>
          <pc:sldMk cId="2286137386" sldId="259"/>
        </pc:sldMkLst>
        <pc:spChg chg="del">
          <ac:chgData name="Thiago Rodrigo da Silva" userId="b91f678e97e8fbac" providerId="LiveId" clId="{1C7906AA-602F-4739-8062-BDC668C0DF96}" dt="2023-11-10T19:53:43.432" v="427" actId="478"/>
          <ac:spMkLst>
            <pc:docMk/>
            <pc:sldMk cId="2286137386" sldId="259"/>
            <ac:spMk id="4" creationId="{B019D60F-0399-DD92-B6CA-1C213F63FEE6}"/>
          </ac:spMkLst>
        </pc:spChg>
        <pc:picChg chg="add mod">
          <ac:chgData name="Thiago Rodrigo da Silva" userId="b91f678e97e8fbac" providerId="LiveId" clId="{1C7906AA-602F-4739-8062-BDC668C0DF96}" dt="2023-11-10T19:54:10.464" v="434" actId="1076"/>
          <ac:picMkLst>
            <pc:docMk/>
            <pc:sldMk cId="2286137386" sldId="259"/>
            <ac:picMk id="3" creationId="{930439BC-5043-504F-E9BF-01BFECB31215}"/>
          </ac:picMkLst>
        </pc:picChg>
      </pc:sldChg>
      <pc:sldChg chg="addSp delSp modSp add mod">
        <pc:chgData name="Thiago Rodrigo da Silva" userId="b91f678e97e8fbac" providerId="LiveId" clId="{1C7906AA-602F-4739-8062-BDC668C0DF96}" dt="2023-11-13T11:31:13.377" v="492" actId="14100"/>
        <pc:sldMkLst>
          <pc:docMk/>
          <pc:sldMk cId="4162492121" sldId="260"/>
        </pc:sldMkLst>
        <pc:spChg chg="add del mod">
          <ac:chgData name="Thiago Rodrigo da Silva" userId="b91f678e97e8fbac" providerId="LiveId" clId="{1C7906AA-602F-4739-8062-BDC668C0DF96}" dt="2023-11-13T11:26:46.930" v="454" actId="478"/>
          <ac:spMkLst>
            <pc:docMk/>
            <pc:sldMk cId="4162492121" sldId="260"/>
            <ac:spMk id="3" creationId="{5EA6D2F9-474B-8F9A-131B-953CB9500418}"/>
          </ac:spMkLst>
        </pc:spChg>
        <pc:spChg chg="del mod">
          <ac:chgData name="Thiago Rodrigo da Silva" userId="b91f678e97e8fbac" providerId="LiveId" clId="{1C7906AA-602F-4739-8062-BDC668C0DF96}" dt="2023-11-13T11:26:21.212" v="450" actId="478"/>
          <ac:spMkLst>
            <pc:docMk/>
            <pc:sldMk cId="4162492121" sldId="260"/>
            <ac:spMk id="4" creationId="{B019D60F-0399-DD92-B6CA-1C213F63FEE6}"/>
          </ac:spMkLst>
        </pc:spChg>
        <pc:spChg chg="add mod">
          <ac:chgData name="Thiago Rodrigo da Silva" userId="b91f678e97e8fbac" providerId="LiveId" clId="{1C7906AA-602F-4739-8062-BDC668C0DF96}" dt="2023-11-13T11:29:40.996" v="465" actId="1076"/>
          <ac:spMkLst>
            <pc:docMk/>
            <pc:sldMk cId="4162492121" sldId="260"/>
            <ac:spMk id="6" creationId="{4953E9D5-D99C-4AB7-618D-7B97CD2C62A2}"/>
          </ac:spMkLst>
        </pc:spChg>
        <pc:graphicFrameChg chg="add mod modGraphic">
          <ac:chgData name="Thiago Rodrigo da Silva" userId="b91f678e97e8fbac" providerId="LiveId" clId="{1C7906AA-602F-4739-8062-BDC668C0DF96}" dt="2023-11-13T11:31:13.377" v="492" actId="14100"/>
          <ac:graphicFrameMkLst>
            <pc:docMk/>
            <pc:sldMk cId="4162492121" sldId="260"/>
            <ac:graphicFrameMk id="7" creationId="{13423BD7-1F75-44F8-D302-5818742F34BB}"/>
          </ac:graphicFrameMkLst>
        </pc:graphicFrameChg>
      </pc:sldChg>
      <pc:sldChg chg="addSp modSp add mod">
        <pc:chgData name="Thiago Rodrigo da Silva" userId="b91f678e97e8fbac" providerId="LiveId" clId="{1C7906AA-602F-4739-8062-BDC668C0DF96}" dt="2023-11-13T11:32:58.438" v="520" actId="1076"/>
        <pc:sldMkLst>
          <pc:docMk/>
          <pc:sldMk cId="4231619642" sldId="261"/>
        </pc:sldMkLst>
        <pc:spChg chg="add mod">
          <ac:chgData name="Thiago Rodrigo da Silva" userId="b91f678e97e8fbac" providerId="LiveId" clId="{1C7906AA-602F-4739-8062-BDC668C0DF96}" dt="2023-11-13T11:32:58.438" v="520" actId="1076"/>
          <ac:spMkLst>
            <pc:docMk/>
            <pc:sldMk cId="4231619642" sldId="261"/>
            <ac:spMk id="3" creationId="{985AA523-AA43-8CD7-0120-42FAFE1F9F1D}"/>
          </ac:spMkLst>
        </pc:spChg>
        <pc:graphicFrameChg chg="mod modGraphic">
          <ac:chgData name="Thiago Rodrigo da Silva" userId="b91f678e97e8fbac" providerId="LiveId" clId="{1C7906AA-602F-4739-8062-BDC668C0DF96}" dt="2023-11-13T11:32:49.367" v="519" actId="6549"/>
          <ac:graphicFrameMkLst>
            <pc:docMk/>
            <pc:sldMk cId="4231619642" sldId="261"/>
            <ac:graphicFrameMk id="7" creationId="{13423BD7-1F75-44F8-D302-5818742F34B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814c110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e814c110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814c110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e814c110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39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814c110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e814c110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62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814c110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e814c110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814c110df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e814c110df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75" y="4324249"/>
            <a:ext cx="1339151" cy="54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801" y="3428550"/>
            <a:ext cx="1119096" cy="998800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5176" y="1818675"/>
            <a:ext cx="3673651" cy="19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63" y="857325"/>
            <a:ext cx="7837066" cy="54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>
            <a:off x="624500" y="1697250"/>
            <a:ext cx="7978800" cy="2375400"/>
          </a:xfrm>
          <a:prstGeom prst="bentConnector3">
            <a:avLst>
              <a:gd name="adj1" fmla="val 77190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" name="Google Shape;61;p13"/>
          <p:cNvSpPr/>
          <p:nvPr/>
        </p:nvSpPr>
        <p:spPr>
          <a:xfrm rot="5400000">
            <a:off x="2354186" y="3315650"/>
            <a:ext cx="380100" cy="381900"/>
          </a:xfrm>
          <a:prstGeom prst="teardrop">
            <a:avLst>
              <a:gd name="adj" fmla="val 100000"/>
            </a:avLst>
          </a:prstGeom>
          <a:solidFill>
            <a:srgbClr val="93C47D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5400000">
            <a:off x="4995929" y="336125"/>
            <a:ext cx="239400" cy="240600"/>
          </a:xfrm>
          <a:prstGeom prst="teardrop">
            <a:avLst>
              <a:gd name="adj" fmla="val 100000"/>
            </a:avLst>
          </a:prstGeom>
          <a:solidFill>
            <a:srgbClr val="93C47D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075" y="338500"/>
            <a:ext cx="3427901" cy="2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75" y="4382753"/>
            <a:ext cx="1007176" cy="40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25" y="3709100"/>
            <a:ext cx="841672" cy="751196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19D60F-0399-DD92-B6CA-1C213F63FEE6}"/>
              </a:ext>
            </a:extLst>
          </p:cNvPr>
          <p:cNvSpPr txBox="1"/>
          <p:nvPr/>
        </p:nvSpPr>
        <p:spPr>
          <a:xfrm>
            <a:off x="502725" y="768743"/>
            <a:ext cx="7530225" cy="29403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ABERTURA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PLANO DE TRABALHO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CRONOGRAMA DE DESENBOLSO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UTILIZAÇÃO DOS RECURSOS PÚBLICOS DE FORMA CORRETA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DÚVIDAS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Gotham" panose="02000504050000020004" pitchFamily="2" charset="0"/>
              </a:rPr>
              <a:t>GRUPOS DE ACOMPANHAMENTO – INTERNO E EXTERNO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5400000">
            <a:off x="4995929" y="336125"/>
            <a:ext cx="239400" cy="240600"/>
          </a:xfrm>
          <a:prstGeom prst="teardrop">
            <a:avLst>
              <a:gd name="adj" fmla="val 100000"/>
            </a:avLst>
          </a:prstGeom>
          <a:solidFill>
            <a:srgbClr val="93C47D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075" y="338500"/>
            <a:ext cx="3427901" cy="2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75" y="4382753"/>
            <a:ext cx="1007176" cy="40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25" y="3709100"/>
            <a:ext cx="841672" cy="751196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53E9D5-D99C-4AB7-618D-7B97CD2C62A2}"/>
              </a:ext>
            </a:extLst>
          </p:cNvPr>
          <p:cNvSpPr txBox="1"/>
          <p:nvPr/>
        </p:nvSpPr>
        <p:spPr>
          <a:xfrm>
            <a:off x="353356" y="126200"/>
            <a:ext cx="45974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Seção 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Subvenção Econômica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3423BD7-1F75-44F8-D302-5818742F3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32532"/>
              </p:ext>
            </p:extLst>
          </p:nvPr>
        </p:nvGraphicFramePr>
        <p:xfrm>
          <a:off x="120650" y="977900"/>
          <a:ext cx="8947149" cy="4135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8206">
                  <a:extLst>
                    <a:ext uri="{9D8B030D-6E8A-4147-A177-3AD203B41FA5}">
                      <a16:colId xmlns:a16="http://schemas.microsoft.com/office/drawing/2014/main" val="2887702862"/>
                    </a:ext>
                  </a:extLst>
                </a:gridCol>
                <a:gridCol w="4478943">
                  <a:extLst>
                    <a:ext uri="{9D8B030D-6E8A-4147-A177-3AD203B41FA5}">
                      <a16:colId xmlns:a16="http://schemas.microsoft.com/office/drawing/2014/main" val="1886486533"/>
                    </a:ext>
                  </a:extLst>
                </a:gridCol>
              </a:tblGrid>
              <a:tr h="394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Art. 47. A concessão da subvenção econômica implicará, obrigatoriamente, a assunção de contrapartida pela beneficiária, na forma estabelecida em termo de outorga específico.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§1º A concessão de recursos financeiros sob a forma de subvenção econômica, financiamento ou participação societária, com vistas ao desenvolvimento de produtos ou processos inovadores, será precedida de aprovação do projeto pelo órgão ou pela entidade concedente.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§2º Os recursos destinados à subvenção econômica serão aplicados no financiamento de atividades de pesquisa, desenvolvimento tecnológico e inovação em empresas, startups, entidades do terceiro setor, admitida sua destinação para despesas correntes, desde que destinadas à atividade financiada.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§3º Os valores recebidos a título de subvenção econômica deverão ser mantidos em aplicação financeira em conta bancária de instituição pública até sua utilização ou sua devolução. O recurso não utilizado deverá ser devolvido com a integralidade dos rendimentos à instituição de origem.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9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1" marR="29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Art. 48. O termo de outorga de subvenção econômica conterá obrigatoriamente: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I - a descrição do projeto de pesquisa, desenvolvimento tecnológico e inovação a ser executado pela empresa, startup ou entidade do terceiro setor, dos resultados a serem atingidos e das metas a serem alcançadas, os prazos de execução e os parâmetros a serem utilizados para a aferição do cumprimento das metas;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II - o valor total a ser aplicado no projeto, o cronograma de desembolso e a estimativa de despesas, que deverão constar do plano de trabalho;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III - a forma de execução do projeto e de cumprimento das metas a ele atreladas, assegurada ao beneficiário a discricionariedade necessária para o alcance das metas estabelecidas.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§1º O plano de trabalho constará como anexo do termo de outorga e será parte integrante e indissociável deste, e somente poderá ser modificado segundo os critérios e a forma definidos pela concedente, desde que não desnature o objeto do termo: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I - por meio de comunicação justificada do responsável pelo projeto, quando a modificação implicar alteração de até vinte por cento nas dotações orçamentárias estimadas ou na distribuição entre grupos de natureza de despesa, desde que o valor global do projeto não seja alterado;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II - por meio de anuência prévia e expressa da concedente, nas demais hipóteses.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§2º Os termos de outorga deverão ser assinados pelo dirigente máximo do órgão ou da entidade da administração pública, permitida a delegação, vedada a subdelegação.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9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1" marR="29671" marT="0" marB="0"/>
                </a:tc>
                <a:extLst>
                  <a:ext uri="{0D108BD9-81ED-4DB2-BD59-A6C34878D82A}">
                    <a16:rowId xmlns:a16="http://schemas.microsoft.com/office/drawing/2014/main" val="213759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4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5400000">
            <a:off x="4995929" y="336125"/>
            <a:ext cx="239400" cy="240600"/>
          </a:xfrm>
          <a:prstGeom prst="teardrop">
            <a:avLst>
              <a:gd name="adj" fmla="val 100000"/>
            </a:avLst>
          </a:prstGeom>
          <a:solidFill>
            <a:srgbClr val="93C47D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075" y="338500"/>
            <a:ext cx="3427901" cy="2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75" y="4382753"/>
            <a:ext cx="1007176" cy="40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25" y="3709100"/>
            <a:ext cx="841672" cy="751196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53E9D5-D99C-4AB7-618D-7B97CD2C62A2}"/>
              </a:ext>
            </a:extLst>
          </p:cNvPr>
          <p:cNvSpPr txBox="1"/>
          <p:nvPr/>
        </p:nvSpPr>
        <p:spPr>
          <a:xfrm>
            <a:off x="353356" y="126200"/>
            <a:ext cx="45974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Seção 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Subvenção Econômica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3423BD7-1F75-44F8-D302-5818742F3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3455"/>
              </p:ext>
            </p:extLst>
          </p:nvPr>
        </p:nvGraphicFramePr>
        <p:xfrm>
          <a:off x="120650" y="977900"/>
          <a:ext cx="8947149" cy="39497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8206">
                  <a:extLst>
                    <a:ext uri="{9D8B030D-6E8A-4147-A177-3AD203B41FA5}">
                      <a16:colId xmlns:a16="http://schemas.microsoft.com/office/drawing/2014/main" val="2887702862"/>
                    </a:ext>
                  </a:extLst>
                </a:gridCol>
                <a:gridCol w="4478943">
                  <a:extLst>
                    <a:ext uri="{9D8B030D-6E8A-4147-A177-3AD203B41FA5}">
                      <a16:colId xmlns:a16="http://schemas.microsoft.com/office/drawing/2014/main" val="1886486533"/>
                    </a:ext>
                  </a:extLst>
                </a:gridCol>
              </a:tblGrid>
              <a:tr h="39497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Art. 49. As despesas realizadas com recursos da subvenção serão registradas na plataforma eletrônica específica desenvolvida pela SETI, dispensada a inserção de notas, comprovantes fiscais ou recibos.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§1º Na hipótese de a plataforma eletrônica de que trata o caput não estar disponível, os pagamentos deverão ser realizados em conta bancária específica por meio de transferência eletrônica que permita a identificação do beneficiário final.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§2º Para fins do disposto no §1º deste artigo, o pagamento em espécie somente poderá ser realizado mediante justificativa, o que não dispensará a identificação do beneficiário final da despesa nos registros contábeis do projeto.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§3º A concedente, em ato próprio, poderá exigir, além do registro eletrônico de que tratam o caput e o §1º deste artigo, um relatório simplificado da execução financeira de projetos de maior vulto financeiro, conforme estabelecido, consideradas as faixas e as tipologias aplicáveis aos projetos.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9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1" marR="29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Art. 50. A concedente adotará medidas para promover a boa gestão dos recursos transferidos, entre as quais serão obrigatórias: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- a divulgação da lista completa dos projetos apoiados, de seus responsáveis e dos valores desembolsados;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II - a divulgação de canal para denúncia de irregularidades, de fraudes ou de desperdício de recursos no seu sítio eletrônico oficial;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III - a definição de equipe ou estrutura administrativa com capacidade de apurar eventuais denúncias;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i="0" u="none" strike="noStrike" kern="100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IV - a exigência de que os participantes do projeto assinem documento do qual constem informações sobre como fazer denúncias, sobre o canal existente no sítio eletrônico e sobre a importância da integridade na aplicação dos recursos.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5998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85AA523-AA43-8CD7-0120-42FAFE1F9F1D}"/>
              </a:ext>
            </a:extLst>
          </p:cNvPr>
          <p:cNvSpPr txBox="1"/>
          <p:nvPr/>
        </p:nvSpPr>
        <p:spPr>
          <a:xfrm>
            <a:off x="6024029" y="3555211"/>
            <a:ext cx="2999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Decreto 1350 - 11 de Abril de 2023</a:t>
            </a:r>
          </a:p>
        </p:txBody>
      </p:sp>
    </p:spTree>
    <p:extLst>
      <p:ext uri="{BB962C8B-B14F-4D97-AF65-F5344CB8AC3E}">
        <p14:creationId xmlns:p14="http://schemas.microsoft.com/office/powerpoint/2010/main" val="42316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5400000">
            <a:off x="4995929" y="336125"/>
            <a:ext cx="239400" cy="240600"/>
          </a:xfrm>
          <a:prstGeom prst="teardrop">
            <a:avLst>
              <a:gd name="adj" fmla="val 100000"/>
            </a:avLst>
          </a:prstGeom>
          <a:solidFill>
            <a:srgbClr val="93C47D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075" y="338500"/>
            <a:ext cx="3427901" cy="2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75" y="4382753"/>
            <a:ext cx="1007176" cy="40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25" y="3709100"/>
            <a:ext cx="841672" cy="751196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0439BC-5043-504F-E9BF-01BFECB31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733" y="835196"/>
            <a:ext cx="3078534" cy="40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12725" y="-6375"/>
            <a:ext cx="9144000" cy="5143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 amt="58999"/>
          </a:blip>
          <a:srcRect b="15476"/>
          <a:stretch/>
        </p:blipFill>
        <p:spPr>
          <a:xfrm>
            <a:off x="6125" y="-12976"/>
            <a:ext cx="9157200" cy="51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987" y="633252"/>
            <a:ext cx="1973476" cy="1761349"/>
          </a:xfrm>
          <a:prstGeom prst="rect">
            <a:avLst/>
          </a:prstGeom>
          <a:noFill/>
          <a:ln>
            <a:noFill/>
          </a:ln>
          <a:effectLst>
            <a:outerShdw blurRad="542925" dist="142875" dir="5100000" algn="bl" rotWithShape="0">
              <a:schemeClr val="lt1">
                <a:alpha val="50000"/>
              </a:schemeClr>
            </a:outerShdw>
          </a:effectLst>
        </p:spPr>
      </p:pic>
      <p:cxnSp>
        <p:nvCxnSpPr>
          <p:cNvPr id="79" name="Google Shape;79;p15"/>
          <p:cNvCxnSpPr/>
          <p:nvPr/>
        </p:nvCxnSpPr>
        <p:spPr>
          <a:xfrm rot="10800000">
            <a:off x="2724575" y="2610500"/>
            <a:ext cx="37203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3200" y="2833600"/>
            <a:ext cx="1071900" cy="10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6">
            <a:alphaModFix/>
          </a:blip>
          <a:srcRect t="49" b="49"/>
          <a:stretch/>
        </p:blipFill>
        <p:spPr>
          <a:xfrm>
            <a:off x="2802400" y="2833600"/>
            <a:ext cx="2125164" cy="10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760</Words>
  <Application>Microsoft Office PowerPoint</Application>
  <PresentationFormat>Apresentação na tela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Gotham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Thiago Rodrigo da Silva</cp:lastModifiedBy>
  <cp:revision>1</cp:revision>
  <dcterms:modified xsi:type="dcterms:W3CDTF">2023-11-13T11:33:02Z</dcterms:modified>
</cp:coreProperties>
</file>